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B15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223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mohaneshk@humanresourcesonline.net" TargetMode="External"/><Relationship Id="rId2" Type="http://schemas.openxmlformats.org/officeDocument/2006/relationships/hyperlink" Target="https://awards.humanresourcesonline.net/employee-experience-awards-id/entry-guidelines/" TargetMode="External"/><Relationship Id="rId1" Type="http://schemas.openxmlformats.org/officeDocument/2006/relationships/slideLayout" Target="../slideLayouts/slideLayout2.xml"/><Relationship Id="rId4" Type="http://schemas.openxmlformats.org/officeDocument/2006/relationships/hyperlink" Target="mailto:luisas@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15632" y="5825447"/>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latin typeface="Times New Roman" panose="02020603050405020304" pitchFamily="18" charset="0"/>
              <a:ea typeface="SimSun" panose="02010600030101010101" pitchFamily="2" charset="-122"/>
            </a:endParaRPr>
          </a:p>
          <a:p>
            <a:r>
              <a:rPr lang="en-AU" sz="1000"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33491"/>
            <a:ext cx="11823576" cy="47140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r>
              <a:rPr lang="en-US" b="1" kern="1200" dirty="0">
                <a:solidFill>
                  <a:schemeClr val="tx1"/>
                </a:solidFill>
                <a:latin typeface="Helvetica CE 55 Roman" panose="02000503040000020004" pitchFamily="2" charset="0"/>
                <a:ea typeface="+mn-ea"/>
                <a:cs typeface="+mn-cs"/>
              </a:rPr>
              <a:t>DECLARATION </a:t>
            </a:r>
          </a:p>
          <a:p>
            <a:r>
              <a:rPr lang="en-US" b="1" kern="1200" dirty="0">
                <a:solidFill>
                  <a:schemeClr val="tx1"/>
                </a:solidFill>
                <a:latin typeface="Helvetica CE 55 Roman" panose="02000503040000020004" pitchFamily="2" charset="0"/>
                <a:ea typeface="+mn-ea"/>
                <a:cs typeface="+mn-cs"/>
              </a:rPr>
              <a:t> </a:t>
            </a:r>
          </a:p>
          <a:p>
            <a:r>
              <a:rPr lang="en-US" b="1" kern="1200" dirty="0">
                <a:solidFill>
                  <a:schemeClr val="tx1"/>
                </a:solidFill>
                <a:latin typeface="Helvetica CE 55 Roman" panose="02000503040000020004" pitchFamily="2" charset="0"/>
                <a:ea typeface="+mn-ea"/>
                <a:cs typeface="+mn-cs"/>
                <a:sym typeface="Wingdings 2"/>
              </a:rPr>
              <a:t></a:t>
            </a:r>
            <a:r>
              <a:rPr lang="en-US" b="0" kern="1200" dirty="0">
                <a:solidFill>
                  <a:schemeClr val="tx1"/>
                </a:solidFill>
                <a:latin typeface="Helvetica CE 55 Roman" panose="02000503040000020004" pitchFamily="2" charset="0"/>
                <a:ea typeface="+mn-ea"/>
                <a:cs typeface="+mn-cs"/>
              </a:rPr>
              <a:t> </a:t>
            </a:r>
            <a:r>
              <a:rPr lang="en-US" b="0" i="0" kern="1200" dirty="0">
                <a:solidFill>
                  <a:schemeClr val="tx1"/>
                </a:solidFill>
                <a:latin typeface="Helvetica CE 55 Roman" panose="02000503040000020004" pitchFamily="2" charset="0"/>
                <a:ea typeface="+mn-ea"/>
                <a:cs typeface="+mn-cs"/>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Helvetica CE 55 Roman" panose="02000503040000020004" pitchFamily="2" charset="0"/>
              <a:ea typeface="+mn-ea"/>
              <a:cs typeface="+mn-cs"/>
            </a:endParaRPr>
          </a:p>
          <a:p>
            <a:pPr algn="ctr"/>
            <a:r>
              <a:rPr lang="en-AU" b="1" kern="1200" dirty="0">
                <a:solidFill>
                  <a:schemeClr val="tx1"/>
                </a:solidFill>
                <a:latin typeface="Helvetica CE 55 Roman" panose="02000503040000020004" pitchFamily="2" charset="0"/>
                <a:ea typeface="+mn-ea"/>
                <a:cs typeface="+mn-cs"/>
              </a:rPr>
              <a:t>-THE END- </a:t>
            </a:r>
            <a:endParaRPr lang="en-US" b="1" kern="1200" dirty="0">
              <a:solidFill>
                <a:schemeClr val="tx1"/>
              </a:solidFill>
              <a:latin typeface="Helvetica CE 55 Roman" panose="02000503040000020004" pitchFamily="2" charset="0"/>
              <a:ea typeface="+mn-ea"/>
              <a:cs typeface="+mn-cs"/>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17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2569901391"/>
              </p:ext>
            </p:extLst>
          </p:nvPr>
        </p:nvGraphicFramePr>
        <p:xfrm>
          <a:off x="1371600" y="3610001"/>
          <a:ext cx="9772650" cy="2476474"/>
        </p:xfrm>
        <a:graphic>
          <a:graphicData uri="http://schemas.openxmlformats.org/drawingml/2006/table">
            <a:tbl>
              <a:tblPr firstRow="1" bandRow="1">
                <a:tableStyleId>{5C22544A-7EE6-4342-B048-85BDC9FD1C3A}</a:tableStyleId>
              </a:tblPr>
              <a:tblGrid>
                <a:gridCol w="3557588">
                  <a:extLst>
                    <a:ext uri="{9D8B030D-6E8A-4147-A177-3AD203B41FA5}">
                      <a16:colId xmlns:a16="http://schemas.microsoft.com/office/drawing/2014/main" val="2365144665"/>
                    </a:ext>
                  </a:extLst>
                </a:gridCol>
                <a:gridCol w="6215062">
                  <a:extLst>
                    <a:ext uri="{9D8B030D-6E8A-4147-A177-3AD203B41FA5}">
                      <a16:colId xmlns:a16="http://schemas.microsoft.com/office/drawing/2014/main" val="168321977"/>
                    </a:ext>
                  </a:extLst>
                </a:gridCol>
              </a:tblGrid>
              <a:tr h="616714">
                <a:tc>
                  <a:txBody>
                    <a:bodyPr/>
                    <a:lstStyle/>
                    <a:p>
                      <a:pPr>
                        <a:lnSpc>
                          <a:spcPct val="115000"/>
                        </a:lnSpc>
                        <a:spcAft>
                          <a:spcPts val="1000"/>
                        </a:spcAft>
                      </a:pPr>
                      <a:r>
                        <a:rPr lang="en-AU"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81730524"/>
                  </a:ext>
                </a:extLst>
              </a:tr>
              <a:tr h="968273">
                <a:tc>
                  <a:txBody>
                    <a:bodyPr/>
                    <a:lstStyle/>
                    <a:p>
                      <a:pPr>
                        <a:lnSpc>
                          <a:spcPct val="115000"/>
                        </a:lnSpc>
                        <a:spcBef>
                          <a:spcPts val="1200"/>
                        </a:spcBef>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a:t>
                      </a:r>
                      <a:b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4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you win)</a:t>
                      </a:r>
                      <a:endParaRPr lang="en-SG" sz="180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891487">
                <a:tc>
                  <a:txBody>
                    <a:bodyPr/>
                    <a:lstStyle/>
                    <a:p>
                      <a:pPr>
                        <a:lnSpc>
                          <a:spcPct val="115000"/>
                        </a:lnSpc>
                        <a:spcAft>
                          <a:spcPts val="1000"/>
                        </a:spcAft>
                      </a:pPr>
                      <a:r>
                        <a:rPr lang="en-AU"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Indonesia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2862322"/>
          </a:xfrm>
          <a:prstGeom prst="rect">
            <a:avLst/>
          </a:prstGeom>
          <a:noFill/>
        </p:spPr>
        <p:txBody>
          <a:bodyPr wrap="square">
            <a:spAutoFit/>
          </a:bodyPr>
          <a:lstStyle/>
          <a:p>
            <a:r>
              <a:rPr lang="en-US" sz="1400" b="1" u="sng" dirty="0">
                <a:solidFill>
                  <a:srgbClr val="E5B153"/>
                </a:solidFill>
                <a:latin typeface="Arial" panose="020B0604020202020204" pitchFamily="34" charset="0"/>
                <a:cs typeface="Arial" panose="020B0604020202020204" pitchFamily="34" charset="0"/>
              </a:rPr>
              <a:t>GUIDELINES</a:t>
            </a:r>
            <a:endParaRPr lang="en-US" sz="1400" dirty="0">
              <a:solidFill>
                <a:srgbClr val="E5B153"/>
              </a:solidFill>
              <a:latin typeface="Arial" panose="020B0604020202020204" pitchFamily="34" charset="0"/>
              <a:cs typeface="Arial" panose="020B0604020202020204" pitchFamily="34" charset="0"/>
            </a:endParaRPr>
          </a:p>
          <a:p>
            <a:pPr marL="342900" indent="-342900">
              <a:buFont typeface="+mj-lt"/>
              <a:buAutoNum type="arabicPeriod"/>
            </a:pPr>
            <a:r>
              <a:rPr lang="en-US" sz="1200" dirty="0">
                <a:latin typeface="Arial" panose="020B0604020202020204" pitchFamily="34" charset="0"/>
                <a:cs typeface="Arial" panose="020B0604020202020204" pitchFamily="34" charset="0"/>
              </a:rPr>
              <a:t>Please refer to the Employee Experience Awards Indonesia 2026 Entry Guidelines document  for entry criteria and other specific requirements.</a:t>
            </a:r>
          </a:p>
          <a:p>
            <a:pPr marL="342900" indent="-342900">
              <a:buFont typeface="+mj-lt"/>
              <a:buAutoNum type="arabicPeriod"/>
            </a:pPr>
            <a:r>
              <a:rPr lang="en-US" sz="12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2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2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200" dirty="0">
                <a:latin typeface="Arial" panose="020B0604020202020204" pitchFamily="34" charset="0"/>
                <a:cs typeface="Arial" panose="020B0604020202020204" pitchFamily="34" charset="0"/>
              </a:rPr>
              <a:t>Please take note that we will omit Inc, Corporation, Pte. Ltd, PT, </a:t>
            </a:r>
            <a:r>
              <a:rPr lang="en-US" sz="1200" dirty="0" err="1">
                <a:latin typeface="Arial" panose="020B0604020202020204" pitchFamily="34" charset="0"/>
                <a:cs typeface="Arial" panose="020B0604020202020204" pitchFamily="34" charset="0"/>
              </a:rPr>
              <a:t>Berhad</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Sdn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Bhd</a:t>
            </a:r>
            <a:r>
              <a:rPr lang="en-US" sz="1200" dirty="0">
                <a:latin typeface="Arial" panose="020B0604020202020204" pitchFamily="34" charset="0"/>
                <a:cs typeface="Arial" panose="020B0604020202020204" pitchFamily="34" charset="0"/>
              </a:rPr>
              <a:t> and </a:t>
            </a:r>
            <a:r>
              <a:rPr lang="en-US" sz="1200" dirty="0" err="1">
                <a:latin typeface="Arial" panose="020B0604020202020204" pitchFamily="34" charset="0"/>
                <a:cs typeface="Arial" panose="020B0604020202020204" pitchFamily="34" charset="0"/>
              </a:rPr>
              <a:t>etc</a:t>
            </a:r>
            <a:r>
              <a:rPr lang="en-US" sz="1200" dirty="0">
                <a:latin typeface="Arial" panose="020B0604020202020204" pitchFamily="34" charset="0"/>
                <a:cs typeface="Arial" panose="020B0604020202020204" pitchFamily="34" charset="0"/>
              </a:rPr>
              <a:t> in order to follow our editorial design guidelines in all marketing collaterals including trophy.</a:t>
            </a:r>
          </a:p>
          <a:p>
            <a:pPr marL="342900" indent="-342900">
              <a:buFont typeface="+mj-lt"/>
              <a:buAutoNum type="arabicPeriod"/>
            </a:pPr>
            <a:r>
              <a:rPr lang="en-US" sz="1200" dirty="0">
                <a:latin typeface="Arial" panose="020B0604020202020204" pitchFamily="34" charset="0"/>
                <a:cs typeface="Arial" panose="020B0604020202020204" pitchFamily="34" charset="0"/>
              </a:rPr>
              <a:t>Entry forms for team categories are different from the individual talents category. Please use the correct form.</a:t>
            </a:r>
          </a:p>
          <a:p>
            <a:pPr marL="342900" indent="-342900">
              <a:buFont typeface="+mj-lt"/>
              <a:buAutoNum type="arabicPeriod"/>
            </a:pPr>
            <a:endParaRPr lang="en-US" sz="1400" dirty="0">
              <a:latin typeface="Arial" panose="020B0604020202020204" pitchFamily="34" charset="0"/>
              <a:cs typeface="Arial" panose="020B0604020202020204" pitchFamily="34" charset="0"/>
            </a:endParaRPr>
          </a:p>
          <a:p>
            <a:r>
              <a:rPr lang="en-US" sz="1400" b="1" u="sng" dirty="0">
                <a:solidFill>
                  <a:srgbClr val="E5B153"/>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endParaRPr lang="en-US" sz="1400" b="1" dirty="0">
              <a:highlight>
                <a:srgbClr val="FFFF00"/>
              </a:highlight>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BC311DD-24EE-D199-E08F-02F1C7FDB0B4}"/>
              </a:ext>
            </a:extLst>
          </p:cNvPr>
          <p:cNvSpPr txBox="1"/>
          <p:nvPr/>
        </p:nvSpPr>
        <p:spPr>
          <a:xfrm>
            <a:off x="619588" y="4643083"/>
            <a:ext cx="10745098" cy="2677656"/>
          </a:xfrm>
          <a:prstGeom prst="rect">
            <a:avLst/>
          </a:prstGeom>
          <a:noFill/>
        </p:spPr>
        <p:txBody>
          <a:bodyPr wrap="square" numCol="2">
            <a:spAutoFit/>
          </a:bodyPr>
          <a:lstStyle/>
          <a:p>
            <a:r>
              <a:rPr lang="en-US" sz="1400" b="1" u="sng" dirty="0">
                <a:solidFill>
                  <a:srgbClr val="E5B153"/>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GB" sz="1400" b="1" dirty="0" err="1">
                <a:latin typeface="Arial" panose="020B0604020202020204" pitchFamily="34" charset="0"/>
                <a:ea typeface="Helvetica Neue" panose="02000503000000020004" pitchFamily="2" charset="0"/>
                <a:cs typeface="Arial" panose="020B0604020202020204" pitchFamily="34" charset="0"/>
              </a:rPr>
              <a:t>Mohanesh</a:t>
            </a:r>
            <a:r>
              <a:rPr lang="en-GB" sz="1400" b="1" dirty="0">
                <a:latin typeface="Arial" panose="020B0604020202020204" pitchFamily="34" charset="0"/>
                <a:ea typeface="Helvetica Neue" panose="02000503000000020004" pitchFamily="2" charset="0"/>
                <a:cs typeface="Arial" panose="020B0604020202020204" pitchFamily="34" charset="0"/>
              </a:rPr>
              <a:t> Kumar</a:t>
            </a:r>
          </a:p>
          <a:p>
            <a:r>
              <a:rPr lang="en-GB" sz="14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GB" sz="1400" b="1" dirty="0">
                <a:latin typeface="Arial" panose="020B0604020202020204" pitchFamily="34" charset="0"/>
                <a:ea typeface="Helvetica Neue" panose="02000503000000020004" pitchFamily="2" charset="0"/>
                <a:cs typeface="Arial" panose="020B0604020202020204" pitchFamily="34" charset="0"/>
              </a:rPr>
              <a:t>Mobile: </a:t>
            </a:r>
            <a:r>
              <a:rPr lang="en-GB" sz="1400" dirty="0">
                <a:latin typeface="Arial" panose="020B0604020202020204" pitchFamily="34" charset="0"/>
                <a:ea typeface="Helvetica Neue" panose="02000503000000020004" pitchFamily="2" charset="0"/>
                <a:cs typeface="Arial" panose="020B0604020202020204" pitchFamily="34" charset="0"/>
              </a:rPr>
              <a:t>+65 9895 3365 / +60 169 077 693</a:t>
            </a:r>
          </a:p>
          <a:p>
            <a:r>
              <a:rPr lang="en-GB" sz="1400" b="1" dirty="0">
                <a:latin typeface="Arial" panose="020B0604020202020204" pitchFamily="34" charset="0"/>
                <a:ea typeface="Helvetica Neue" panose="02000503000000020004" pitchFamily="2" charset="0"/>
                <a:cs typeface="Arial" panose="020B0604020202020204" pitchFamily="34" charset="0"/>
              </a:rPr>
              <a:t>Email:</a:t>
            </a:r>
            <a:r>
              <a:rPr lang="en-GB"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hlinkClick r:id="rId3"/>
              </a:rPr>
              <a:t>mohaneshk@humanresourcesonline.net</a:t>
            </a:r>
            <a:endParaRPr lang="en-GB"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SG" sz="1400" i="0" dirty="0">
              <a:solidFill>
                <a:srgbClr val="000000"/>
              </a:solidFill>
              <a:effectLst/>
              <a:latin typeface="Arial" panose="020B0604020202020204" pitchFamily="34" charset="0"/>
              <a:cs typeface="Arial" panose="020B0604020202020204" pitchFamily="34" charset="0"/>
            </a:endParaRPr>
          </a:p>
          <a:p>
            <a:r>
              <a:rPr lang="en-SG" sz="1400" b="1" i="0" dirty="0">
                <a:solidFill>
                  <a:srgbClr val="000000"/>
                </a:solidFill>
                <a:effectLst/>
                <a:latin typeface="Arial" panose="020B0604020202020204" pitchFamily="34" charset="0"/>
                <a:cs typeface="Arial" panose="020B0604020202020204" pitchFamily="34" charset="0"/>
              </a:rPr>
              <a:t>Luisa Sarmiento</a:t>
            </a:r>
          </a:p>
          <a:p>
            <a:r>
              <a:rPr lang="en-SG" sz="1400" i="1" dirty="0">
                <a:solidFill>
                  <a:srgbClr val="000000"/>
                </a:solidFill>
                <a:effectLst/>
                <a:latin typeface="Arial" panose="020B0604020202020204" pitchFamily="34" charset="0"/>
                <a:cs typeface="Arial" panose="020B0604020202020204" pitchFamily="34" charset="0"/>
              </a:rPr>
              <a:t>Regional Project Manager</a:t>
            </a:r>
          </a:p>
          <a:p>
            <a:r>
              <a:rPr lang="en-SG" sz="1400" b="1" i="0" dirty="0">
                <a:solidFill>
                  <a:srgbClr val="000000"/>
                </a:solidFill>
                <a:effectLst/>
                <a:latin typeface="Arial" panose="020B0604020202020204" pitchFamily="34" charset="0"/>
                <a:cs typeface="Arial" panose="020B0604020202020204" pitchFamily="34" charset="0"/>
              </a:rPr>
              <a:t>Tel: </a:t>
            </a:r>
            <a:r>
              <a:rPr lang="en-SG" sz="1400" i="0" dirty="0">
                <a:solidFill>
                  <a:srgbClr val="000000"/>
                </a:solidFill>
                <a:effectLst/>
                <a:latin typeface="Arial" panose="020B0604020202020204" pitchFamily="34" charset="0"/>
                <a:cs typeface="Arial" panose="020B0604020202020204" pitchFamily="34" charset="0"/>
              </a:rPr>
              <a:t>+65 6692 9031 (Ext 817)</a:t>
            </a:r>
          </a:p>
          <a:p>
            <a:r>
              <a:rPr lang="en-SG" sz="1400" b="1" i="0" dirty="0">
                <a:solidFill>
                  <a:srgbClr val="000000"/>
                </a:solidFill>
                <a:effectLst/>
                <a:latin typeface="Arial" panose="020B0604020202020204" pitchFamily="34" charset="0"/>
                <a:cs typeface="Arial" panose="020B0604020202020204" pitchFamily="34" charset="0"/>
              </a:rPr>
              <a:t>Mobile: </a:t>
            </a:r>
            <a:r>
              <a:rPr lang="en-SG" sz="1400" i="0" dirty="0">
                <a:solidFill>
                  <a:srgbClr val="000000"/>
                </a:solidFill>
                <a:effectLst/>
                <a:latin typeface="Arial" panose="020B0604020202020204" pitchFamily="34" charset="0"/>
                <a:cs typeface="Arial" panose="020B0604020202020204" pitchFamily="34" charset="0"/>
              </a:rPr>
              <a:t>+63 994 2322 355</a:t>
            </a:r>
          </a:p>
          <a:p>
            <a:r>
              <a:rPr lang="en-SG" sz="1400" b="1" i="0" dirty="0">
                <a:solidFill>
                  <a:srgbClr val="000000"/>
                </a:solidFill>
                <a:effectLst/>
                <a:latin typeface="Arial" panose="020B0604020202020204" pitchFamily="34" charset="0"/>
                <a:cs typeface="Arial" panose="020B0604020202020204" pitchFamily="34" charset="0"/>
              </a:rPr>
              <a:t>Email: </a:t>
            </a:r>
            <a:r>
              <a:rPr lang="en-SG" sz="1400" i="0" dirty="0">
                <a:solidFill>
                  <a:srgbClr val="000000"/>
                </a:solidFill>
                <a:effectLst/>
                <a:latin typeface="Arial" panose="020B0604020202020204" pitchFamily="34" charset="0"/>
                <a:cs typeface="Arial" panose="020B0604020202020204" pitchFamily="34" charset="0"/>
                <a:hlinkClick r:id="rId4"/>
              </a:rPr>
              <a:t>luisas@humanresourcesonline.net</a:t>
            </a:r>
            <a:endParaRPr lang="en-SG" sz="1400" i="0" dirty="0">
              <a:solidFill>
                <a:srgbClr val="000000"/>
              </a:solidFill>
              <a:effectLst/>
              <a:latin typeface="Arial" panose="020B0604020202020204" pitchFamily="34"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1559"/>
            <a:ext cx="11889600" cy="4835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240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Provide the context of your industry and include the brief background/overview of your company.</a:t>
            </a:r>
            <a:endParaRPr lang="en-SG" sz="1000" dirty="0">
              <a:latin typeface="Times New Roman" panose="02020603050405020304" pitchFamily="18" charset="0"/>
              <a:ea typeface="SimSun" panose="02010600030101010101" pitchFamily="2" charset="-122"/>
            </a:endParaRPr>
          </a:p>
          <a:p>
            <a:pPr marL="3240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Please include information that demonstrates the implications of the business challenges faced.</a:t>
            </a:r>
            <a:endParaRPr lang="en-SG" sz="1000" dirty="0">
              <a:latin typeface="Times New Roman" panose="02020603050405020304" pitchFamily="18" charset="0"/>
              <a:ea typeface="SimSun" panose="02010600030101010101" pitchFamily="2" charset="-122"/>
            </a:endParaRPr>
          </a:p>
          <a:p>
            <a:pPr marL="3240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were your initial plan / business opportunities you were looking to pursue?</a:t>
            </a:r>
            <a:endParaRPr lang="en-SG" sz="1000" dirty="0">
              <a:latin typeface="Times New Roman" panose="02020603050405020304" pitchFamily="18" charset="0"/>
              <a:ea typeface="SimSun" panose="02010600030101010101" pitchFamily="2" charset="-122"/>
            </a:endParaRPr>
          </a:p>
          <a:p>
            <a:pPr marL="3240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How has the challenge(s) pivoted your vision, goal and mission of your HR strategy?</a:t>
            </a:r>
            <a:endParaRPr lang="en-SG" sz="1000" dirty="0">
              <a:latin typeface="Times New Roman" panose="02020603050405020304" pitchFamily="18" charset="0"/>
              <a:ea typeface="SimSun" panose="02010600030101010101" pitchFamily="2" charset="-122"/>
            </a:endParaRPr>
          </a:p>
          <a:p>
            <a:pPr marL="3240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latin typeface="Times New Roman" panose="02020603050405020304" pitchFamily="18" charset="0"/>
              <a:ea typeface="SimSun" panose="02010600030101010101" pitchFamily="2" charset="-122"/>
            </a:endParaRPr>
          </a:p>
          <a:p>
            <a:pPr marL="3240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are some innovative and / or new ideas proposed when brainstorming solutions to tackle the challenge(s)?</a:t>
            </a:r>
            <a:endParaRPr lang="en-SG" sz="1000" dirty="0">
              <a:latin typeface="Times New Roman" panose="02020603050405020304" pitchFamily="18" charset="0"/>
              <a:ea typeface="SimSun" panose="02010600030101010101" pitchFamily="2" charset="-122"/>
            </a:endParaRPr>
          </a:p>
          <a:p>
            <a:pPr marL="3240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is the expected business ROI </a:t>
            </a:r>
            <a:r>
              <a:rPr lang="en-AU" sz="1000" dirty="0">
                <a:latin typeface="Arial" panose="020B0604020202020204" pitchFamily="34" charset="0"/>
                <a:ea typeface="SimSun" panose="02010600030101010101" pitchFamily="2" charset="-122"/>
              </a:rPr>
              <a:t>from the proposed changes?</a:t>
            </a:r>
            <a:endParaRPr lang="en-SG" sz="1000" dirty="0">
              <a:latin typeface="Times New Roman" panose="02020603050405020304" pitchFamily="18" charset="0"/>
              <a:ea typeface="SimSun" panose="02010600030101010101" pitchFamily="2" charset="-122"/>
            </a:endParaRPr>
          </a:p>
          <a:p>
            <a:pPr marL="3240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latin typeface="Times New Roman" panose="02020603050405020304" pitchFamily="18" charset="0"/>
              <a:ea typeface="SimSun" panose="02010600030101010101" pitchFamily="2" charset="-122"/>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did you do to transform your business? </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were the key objectives of your transformation strategy? </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Please include some testimonials from peers/senior management / clients.  Feel free to include graphs, charts that will strengthen your business case. </a:t>
            </a:r>
            <a:endParaRPr lang="en-SG" sz="1000" dirty="0">
              <a:latin typeface="Times New Roman" panose="02020603050405020304" pitchFamily="18" charset="0"/>
              <a:ea typeface="SimSun" panose="02010600030101010101" pitchFamily="2" charset="-122"/>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Please include some testimonials from peers / senior management/clients.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TotalTime>
  <Words>1412</Words>
  <Application>Microsoft Office PowerPoint</Application>
  <PresentationFormat>Widescreen</PresentationFormat>
  <Paragraphs>366</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37</cp:revision>
  <dcterms:created xsi:type="dcterms:W3CDTF">2023-03-16T08:53:29Z</dcterms:created>
  <dcterms:modified xsi:type="dcterms:W3CDTF">2025-11-14T08:28:07Z</dcterms:modified>
</cp:coreProperties>
</file>